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3" r:id="rId3"/>
    <p:sldId id="264" r:id="rId4"/>
    <p:sldId id="265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43A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505510C-4B46-4FEF-AFC8-9BD6EBBF0201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2C595EE-3E17-403F-B929-CF50FB936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8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5858A-0742-4D37-8F91-CFA59F95B2A0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63A5F-6A32-4451-AED4-8611944AD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8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858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4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7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3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32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258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66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1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5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0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49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1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8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5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5E7B05-7E61-4C34-A757-0093FF30E2B5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BC764C-3EAD-4D06-84BB-6EBBF324E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3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nrel.gov/re-atla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anp7iEyxCI" TargetMode="External"/><Relationship Id="rId5" Type="http://schemas.openxmlformats.org/officeDocument/2006/relationships/hyperlink" Target="https://youtu.be/manp7iEyxCI" TargetMode="Externa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457285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Ag &amp; Solar Energy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96890"/>
            <a:ext cx="9144000" cy="561109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Lesson 5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thermal solar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Greenhouse heating: </a:t>
            </a:r>
            <a:r>
              <a:rPr lang="en-US" dirty="0"/>
              <a:t>Passive solar designs for greenhouses.</a:t>
            </a:r>
          </a:p>
          <a:p>
            <a:pPr lvl="1"/>
            <a:r>
              <a:rPr lang="en-US" dirty="0"/>
              <a:t>Water/glycol is warmed by solar thermal panels and circulated through pipes in soil.</a:t>
            </a:r>
          </a:p>
          <a:p>
            <a:pPr lvl="1"/>
            <a:r>
              <a:rPr lang="en-US" dirty="0"/>
              <a:t>Heated soil extends the growing season by maintaining nutrients and increasing germination rates.</a:t>
            </a:r>
            <a:r>
              <a:rPr lang="en-US" b="1" dirty="0"/>
              <a:t> </a:t>
            </a:r>
            <a:endParaRPr lang="en-US" dirty="0"/>
          </a:p>
          <a:p>
            <a:pPr lvl="1"/>
            <a:r>
              <a:rPr lang="en-US" b="1" dirty="0"/>
              <a:t>Passive solar </a:t>
            </a:r>
            <a:r>
              <a:rPr lang="en-US" dirty="0"/>
              <a:t>heating and cooling takes advantage of natural </a:t>
            </a:r>
            <a:r>
              <a:rPr lang="en-US" dirty="0" smtClean="0"/>
              <a:t>                                energy </a:t>
            </a:r>
            <a:r>
              <a:rPr lang="en-US" dirty="0"/>
              <a:t>characteristics in materials and building designs with </a:t>
            </a:r>
            <a:r>
              <a:rPr lang="en-US" dirty="0" smtClean="0"/>
              <a:t>                               exposure </a:t>
            </a:r>
            <a:r>
              <a:rPr lang="en-US" dirty="0"/>
              <a:t>to the sun.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4368721"/>
            <a:ext cx="3234690" cy="23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thermal solar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Crop and grain drying: </a:t>
            </a:r>
            <a:r>
              <a:rPr lang="en-US" dirty="0"/>
              <a:t>Solar thermal convection/air heating.</a:t>
            </a:r>
          </a:p>
          <a:p>
            <a:pPr lvl="1"/>
            <a:r>
              <a:rPr lang="en-US" dirty="0"/>
              <a:t>While slower than gas-fired driers, solar thermal grain dryers are extremely efficient and can pay for themselves in just a few years.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234" y="3628072"/>
            <a:ext cx="41624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U.S. Solar Potential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u="sng" dirty="0">
                <a:hlinkClick r:id="rId3"/>
              </a:rPr>
              <a:t>https://maps.nrel.gov/re-atlas/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U.S. Solar Potential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energy stored in the earth’s reserves of coal, oil, and natural gas is equal to the energy in just </a:t>
            </a:r>
            <a:r>
              <a:rPr lang="en-US" b="1" dirty="0"/>
              <a:t>20</a:t>
            </a:r>
            <a:r>
              <a:rPr lang="en-US" dirty="0"/>
              <a:t> days of SUNSHINE!</a:t>
            </a:r>
          </a:p>
          <a:p>
            <a:r>
              <a:rPr lang="en-GB" dirty="0"/>
              <a:t>Producing electricity from solar cells reduces overall air pollutants and greenhouse gasses by approximately 90%, compared to using conventional fossil fuel technologies. </a:t>
            </a:r>
            <a:endParaRPr lang="en-US" dirty="0"/>
          </a:p>
          <a:p>
            <a:r>
              <a:rPr lang="en-GB" dirty="0"/>
              <a:t>How will farmers finance the installation of these? Will they be worth the investment?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1. An </a:t>
            </a:r>
            <a:r>
              <a:rPr lang="en-US" dirty="0"/>
              <a:t>example of </a:t>
            </a:r>
            <a:r>
              <a:rPr lang="en-US" i="1" dirty="0"/>
              <a:t>passive </a:t>
            </a:r>
            <a:r>
              <a:rPr lang="en-US" dirty="0"/>
              <a:t>thermal solar energy would be: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Water heating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Space heating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Grain drying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Remote electricity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/>
              <a:t>Photovoltaics creates what kind of electrical current?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DC (direct current)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AC (alternating current)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EC (electron current)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BC (bi-directional current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3. What </a:t>
            </a:r>
            <a:r>
              <a:rPr lang="en-US" dirty="0"/>
              <a:t>benefits do photovoltaics offer?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Low maintenance energy production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Remote onsite power production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Reduction in energy bills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10488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4. Which </a:t>
            </a:r>
            <a:r>
              <a:rPr lang="en-US" dirty="0"/>
              <a:t>is </a:t>
            </a:r>
            <a:r>
              <a:rPr lang="en-US" i="1" dirty="0"/>
              <a:t>not</a:t>
            </a:r>
            <a:r>
              <a:rPr lang="en-US" dirty="0"/>
              <a:t> an example of on farm photovoltaic solar power use?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Water pumps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Irrigation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Radiant greenhouse heat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Electrical fences</a:t>
            </a:r>
          </a:p>
        </p:txBody>
      </p:sp>
    </p:spTree>
    <p:extLst>
      <p:ext uri="{BB962C8B-B14F-4D97-AF65-F5344CB8AC3E}">
        <p14:creationId xmlns:p14="http://schemas.microsoft.com/office/powerpoint/2010/main" val="32709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5. A </a:t>
            </a:r>
            <a:r>
              <a:rPr lang="en-US" dirty="0"/>
              <a:t>thermal solar water heater does not need a pump and works on gravity and thermal convection because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 heat exchanger pulls the heat from the fluid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Hot water rises, cool water sinks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 panels tilt to let water flow down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Glass tubes keep the water viscous and flowing</a:t>
            </a:r>
          </a:p>
        </p:txBody>
      </p:sp>
    </p:spTree>
    <p:extLst>
      <p:ext uri="{BB962C8B-B14F-4D97-AF65-F5344CB8AC3E}">
        <p14:creationId xmlns:p14="http://schemas.microsoft.com/office/powerpoint/2010/main" val="7825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6. Water/glycol </a:t>
            </a:r>
            <a:r>
              <a:rPr lang="en-US" dirty="0"/>
              <a:t>warmed by solar thermal panels and circulated through pipes in the soil provide what benefit?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Provide maximum exposure to the sun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Help water the plants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Help loosen the soil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Heat the soil extending the growing season</a:t>
            </a:r>
          </a:p>
        </p:txBody>
      </p:sp>
    </p:spTree>
    <p:extLst>
      <p:ext uri="{BB962C8B-B14F-4D97-AF65-F5344CB8AC3E}">
        <p14:creationId xmlns:p14="http://schemas.microsoft.com/office/powerpoint/2010/main" val="12812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2" y="456352"/>
            <a:ext cx="9601196" cy="1303867"/>
          </a:xfrm>
        </p:spPr>
        <p:txBody>
          <a:bodyPr/>
          <a:lstStyle/>
          <a:p>
            <a:r>
              <a:rPr lang="en-US" dirty="0" smtClean="0"/>
              <a:t>What is Photovoltaics? </a:t>
            </a:r>
            <a:endParaRPr lang="en-US" dirty="0"/>
          </a:p>
        </p:txBody>
      </p:sp>
      <p:pic>
        <p:nvPicPr>
          <p:cNvPr id="2" name="manp7iEyxC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5195" y="1668780"/>
            <a:ext cx="8022872" cy="45128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53831" y="6488668"/>
            <a:ext cx="3113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youtu.be/manp7iEyxCI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7. Which </a:t>
            </a:r>
            <a:r>
              <a:rPr lang="en-US" dirty="0"/>
              <a:t>grain drying system, while slower, is most energy efficient?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Propane gas fired drier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Motor auger grain dryer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Thermal grain dryer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Natural air low temperature drying</a:t>
            </a:r>
          </a:p>
        </p:txBody>
      </p:sp>
    </p:spTree>
    <p:extLst>
      <p:ext uri="{BB962C8B-B14F-4D97-AF65-F5344CB8AC3E}">
        <p14:creationId xmlns:p14="http://schemas.microsoft.com/office/powerpoint/2010/main" val="20991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8. Producing </a:t>
            </a:r>
            <a:r>
              <a:rPr lang="en-US" dirty="0"/>
              <a:t>electricity from solar cells reduces air pollutants by approximately _____ compared to using fossil fuels.</a:t>
            </a:r>
          </a:p>
          <a:p>
            <a:pPr lvl="1"/>
            <a:r>
              <a:rPr lang="en-US" dirty="0"/>
              <a:t>90%</a:t>
            </a:r>
          </a:p>
          <a:p>
            <a:pPr lvl="1"/>
            <a:r>
              <a:rPr lang="en-US" dirty="0"/>
              <a:t>80%</a:t>
            </a:r>
          </a:p>
          <a:p>
            <a:pPr lvl="1"/>
            <a:r>
              <a:rPr lang="en-US" dirty="0"/>
              <a:t>70%</a:t>
            </a:r>
          </a:p>
          <a:p>
            <a:pPr lvl="1"/>
            <a:r>
              <a:rPr lang="en-US" dirty="0"/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0185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9. What </a:t>
            </a:r>
            <a:r>
              <a:rPr lang="en-US" dirty="0"/>
              <a:t>semiconductor is typically used to construct photovoltaic cells?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Arsenic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Selenium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Silicon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Tellurium </a:t>
            </a:r>
          </a:p>
        </p:txBody>
      </p:sp>
    </p:spTree>
    <p:extLst>
      <p:ext uri="{BB962C8B-B14F-4D97-AF65-F5344CB8AC3E}">
        <p14:creationId xmlns:p14="http://schemas.microsoft.com/office/powerpoint/2010/main" val="1014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What is Photovoltaics?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When sunlight enters the semiconductor material (typically silicone) it “frees” electrons that can be gathered into a DC current with thin wires placed on the crystals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Photovoltaics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95400" y="2429933"/>
            <a:ext cx="4718304" cy="576262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295400" y="3006196"/>
            <a:ext cx="4718304" cy="3188864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/>
              <a:t>Reliable, low-maintenance energy production </a:t>
            </a:r>
          </a:p>
          <a:p>
            <a:pPr lvl="1"/>
            <a:r>
              <a:rPr lang="en-US" dirty="0"/>
              <a:t>Reduces energy bills and provides profit potential</a:t>
            </a:r>
          </a:p>
          <a:p>
            <a:pPr lvl="1"/>
            <a:r>
              <a:rPr lang="en-US" dirty="0"/>
              <a:t>Unlimited and clean domestic fuel source</a:t>
            </a:r>
          </a:p>
          <a:p>
            <a:pPr lvl="1"/>
            <a:r>
              <a:rPr lang="en-US" dirty="0"/>
              <a:t>Remote onsite power production</a:t>
            </a:r>
          </a:p>
          <a:p>
            <a:pPr lvl="1"/>
            <a:r>
              <a:rPr lang="en-US" dirty="0"/>
              <a:t>Independence from fluctuating fuel prices</a:t>
            </a:r>
          </a:p>
          <a:p>
            <a:pPr lvl="1"/>
            <a:r>
              <a:rPr lang="en-US" dirty="0"/>
              <a:t>Increases overall food security for the U.S.</a:t>
            </a:r>
          </a:p>
          <a:p>
            <a:pPr lvl="1"/>
            <a:r>
              <a:rPr lang="en-US" dirty="0"/>
              <a:t>Self-sufficient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180670" y="2429933"/>
            <a:ext cx="4718304" cy="576262"/>
          </a:xfrm>
        </p:spPr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006196"/>
            <a:ext cx="4718304" cy="2869672"/>
          </a:xfrm>
        </p:spPr>
        <p:txBody>
          <a:bodyPr/>
          <a:lstStyle/>
          <a:p>
            <a:pPr lvl="1"/>
            <a:r>
              <a:rPr lang="en-GB" dirty="0"/>
              <a:t>Solar cell manufacturing is an energy-intensive process that produces GHG and contaminants such as heavy metals.</a:t>
            </a:r>
            <a:endParaRPr lang="en-US" dirty="0"/>
          </a:p>
          <a:p>
            <a:pPr lvl="1"/>
            <a:r>
              <a:rPr lang="en-GB" dirty="0"/>
              <a:t>PV panels pose environmental risks if not recycled properly after their useful life of ~25 yrs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solar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15268"/>
          </a:xfrm>
        </p:spPr>
        <p:txBody>
          <a:bodyPr/>
          <a:lstStyle/>
          <a:p>
            <a:pPr lvl="1"/>
            <a:r>
              <a:rPr lang="en-US" dirty="0"/>
              <a:t>Lighting: For remote lighting, batteries are charged during the day to run efficient LED light bulbs.</a:t>
            </a:r>
          </a:p>
          <a:p>
            <a:pPr lvl="1"/>
            <a:r>
              <a:rPr lang="en-US" dirty="0"/>
              <a:t>Water pumps: Although the flow rate can be less than one gallon per minute, a DC solar well pump can still provide over 350 gal. of water per </a:t>
            </a:r>
            <a:r>
              <a:rPr lang="en-US" dirty="0" smtClean="0"/>
              <a:t>day.</a:t>
            </a:r>
            <a:endParaRPr lang="en-US" dirty="0"/>
          </a:p>
          <a:p>
            <a:pPr lvl="1"/>
            <a:r>
              <a:rPr lang="en-US" dirty="0"/>
              <a:t>Irrigation: Specialized pivot irrigation systems can be powered by deep cycle batteries charged by solar panels, 24v control circuitry, and 90v DC motors. </a:t>
            </a:r>
            <a:endParaRPr lang="en-US" dirty="0" smtClean="0"/>
          </a:p>
          <a:p>
            <a:pPr lvl="2"/>
            <a:r>
              <a:rPr lang="en-US" dirty="0" smtClean="0"/>
              <a:t>Solar </a:t>
            </a:r>
            <a:r>
              <a:rPr lang="en-US" dirty="0"/>
              <a:t>drip irrigation is extremely efficient at delivering </a:t>
            </a:r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solar power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Electrical fences: A single solar panel can run an electric fence with no moving parts to break or wear out.  An attached battery will allow it to go days without recharging.</a:t>
            </a:r>
          </a:p>
          <a:p>
            <a:pPr lvl="1"/>
            <a:r>
              <a:rPr lang="en-US" dirty="0"/>
              <a:t>Remote electrical needs: remote electricity supply is often cheaper than having the utility company build new power lines to these locations.</a:t>
            </a:r>
          </a:p>
          <a:p>
            <a:pPr lvl="1"/>
            <a:r>
              <a:rPr lang="en-US" dirty="0"/>
              <a:t>Creative uses: solar powered “scarecrow” uses specific acoustic ranges to deter birds from fields.  </a:t>
            </a:r>
          </a:p>
          <a:p>
            <a:pPr lvl="1"/>
            <a:r>
              <a:rPr lang="en-US" dirty="0"/>
              <a:t>General farm electrical needs</a:t>
            </a:r>
          </a:p>
        </p:txBody>
      </p:sp>
    </p:spTree>
    <p:extLst>
      <p:ext uri="{BB962C8B-B14F-4D97-AF65-F5344CB8AC3E}">
        <p14:creationId xmlns:p14="http://schemas.microsoft.com/office/powerpoint/2010/main" val="5856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Affordable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significantly reduce on-farm electric costs and provide </a:t>
            </a:r>
            <a:r>
              <a:rPr lang="en-US" dirty="0" smtClean="0"/>
              <a:t>free power once </a:t>
            </a:r>
            <a:r>
              <a:rPr lang="en-US" dirty="0"/>
              <a:t>system is paid for.</a:t>
            </a:r>
          </a:p>
          <a:p>
            <a:pPr lvl="1"/>
            <a:r>
              <a:rPr lang="en-US" dirty="0"/>
              <a:t>PV cost is currently at a record low of $2/Watt.</a:t>
            </a:r>
          </a:p>
          <a:p>
            <a:pPr lvl="1"/>
            <a:r>
              <a:rPr lang="en-US" dirty="0"/>
              <a:t>Qualifies for generous rebates and tax credits.</a:t>
            </a:r>
          </a:p>
          <a:p>
            <a:pPr lvl="1"/>
            <a:r>
              <a:rPr lang="en-US" dirty="0"/>
              <a:t>Can generate income with net-metering.</a:t>
            </a:r>
          </a:p>
        </p:txBody>
      </p:sp>
    </p:spTree>
    <p:extLst>
      <p:ext uri="{BB962C8B-B14F-4D97-AF65-F5344CB8AC3E}">
        <p14:creationId xmlns:p14="http://schemas.microsoft.com/office/powerpoint/2010/main" val="7652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thermal solar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Space heating: </a:t>
            </a:r>
            <a:r>
              <a:rPr lang="en-US" dirty="0"/>
              <a:t>Preheat incoming fresh air for farm </a:t>
            </a:r>
            <a:r>
              <a:rPr lang="en-US" dirty="0" smtClean="0"/>
              <a:t>buildings.</a:t>
            </a:r>
          </a:p>
          <a:p>
            <a:pPr lvl="1"/>
            <a:r>
              <a:rPr lang="en-US" b="1" dirty="0"/>
              <a:t>Radiant solar:</a:t>
            </a:r>
            <a:r>
              <a:rPr lang="en-US" dirty="0"/>
              <a:t> Glazed flat-plate solar collector for heating buildings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black absorber plate, oriented toward the sun, warms the fluid passing through the flow tubes.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804" b="5653"/>
          <a:stretch/>
        </p:blipFill>
        <p:spPr>
          <a:xfrm>
            <a:off x="8355329" y="4106282"/>
            <a:ext cx="3703759" cy="26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40" y="273124"/>
            <a:ext cx="1638739" cy="9561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1" y="751180"/>
            <a:ext cx="9601196" cy="1303867"/>
          </a:xfrm>
        </p:spPr>
        <p:txBody>
          <a:bodyPr/>
          <a:lstStyle/>
          <a:p>
            <a:r>
              <a:rPr lang="en-US" dirty="0" smtClean="0"/>
              <a:t>On farm uses of thermal solar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Water heating: </a:t>
            </a:r>
            <a:r>
              <a:rPr lang="en-US" dirty="0"/>
              <a:t>Provide hot water for cleaning, dairy needs, etc.</a:t>
            </a:r>
          </a:p>
          <a:p>
            <a:pPr lvl="1"/>
            <a:r>
              <a:rPr lang="en-US" dirty="0"/>
              <a:t>Fluid is circulated through glass tubes within panels and warmed to ~160°F. </a:t>
            </a:r>
          </a:p>
          <a:p>
            <a:pPr lvl="1"/>
            <a:r>
              <a:rPr lang="en-US" dirty="0"/>
              <a:t>A heat exchanger pulls the radiant heat from the fluid to warm forced air or water. </a:t>
            </a:r>
          </a:p>
          <a:p>
            <a:pPr lvl="1"/>
            <a:r>
              <a:rPr lang="en-US" dirty="0"/>
              <a:t>A thermosiphon solar water heater does not need an electric pump as gravity and thermal convection (hot water rises, while cool water sinks) operate together in the system.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4600"/>
          <a:stretch/>
        </p:blipFill>
        <p:spPr>
          <a:xfrm>
            <a:off x="8435340" y="4715117"/>
            <a:ext cx="3467539" cy="19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1466</TotalTime>
  <Words>935</Words>
  <Application>Microsoft Office PowerPoint</Application>
  <PresentationFormat>Widescreen</PresentationFormat>
  <Paragraphs>110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Organic</vt:lpstr>
      <vt:lpstr>Ag &amp; Solar Energy</vt:lpstr>
      <vt:lpstr>What is Photovoltaics? </vt:lpstr>
      <vt:lpstr>What is Photovoltaics? </vt:lpstr>
      <vt:lpstr>Photovoltaics</vt:lpstr>
      <vt:lpstr>On farm uses of solar power</vt:lpstr>
      <vt:lpstr>On farm uses of solar power</vt:lpstr>
      <vt:lpstr>Affordable options</vt:lpstr>
      <vt:lpstr>On farm uses of thermal solar energy</vt:lpstr>
      <vt:lpstr>On farm uses of thermal solar energy</vt:lpstr>
      <vt:lpstr>On farm uses of thermal solar energy</vt:lpstr>
      <vt:lpstr>On farm uses of thermal solar energy</vt:lpstr>
      <vt:lpstr>U.S. Solar Potential</vt:lpstr>
      <vt:lpstr>U.S. Solar Potential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  <vt:lpstr>Review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Educating Iowans with a focus on youth regarding  the breadth and global significance of agriculture.</dc:title>
  <dc:creator>Will Fett</dc:creator>
  <cp:lastModifiedBy>Will Fett</cp:lastModifiedBy>
  <cp:revision>67</cp:revision>
  <cp:lastPrinted>2015-02-23T11:22:58Z</cp:lastPrinted>
  <dcterms:created xsi:type="dcterms:W3CDTF">2015-02-17T22:12:25Z</dcterms:created>
  <dcterms:modified xsi:type="dcterms:W3CDTF">2015-11-24T16:34:05Z</dcterms:modified>
</cp:coreProperties>
</file>